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72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778" autoAdjust="0"/>
  </p:normalViewPr>
  <p:slideViewPr>
    <p:cSldViewPr snapToGrid="0">
      <p:cViewPr>
        <p:scale>
          <a:sx n="100" d="100"/>
          <a:sy n="100" d="100"/>
        </p:scale>
        <p:origin x="-1464" y="-1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Moderation and Mediation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Andy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moderation </a:t>
            </a:r>
            <a:r>
              <a:rPr lang="en-US" dirty="0" smtClean="0"/>
              <a:t>analysis II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13" y="2222500"/>
            <a:ext cx="8234187" cy="20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moderation analysis </a:t>
            </a:r>
            <a:r>
              <a:rPr lang="en-US" dirty="0" smtClean="0"/>
              <a:t>III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549400"/>
            <a:ext cx="7193297" cy="48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7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Following up Moderation with Simple Slopes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18" y="1879600"/>
            <a:ext cx="8261482" cy="34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94" y="990600"/>
            <a:ext cx="8132606" cy="51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moderation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24" y="1803400"/>
            <a:ext cx="8010875" cy="37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Refers to a situation when the relationship between a predictor variable and outcome variable can be explained by their relationship to a third variable (the mediator).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5" y="1638300"/>
            <a:ext cx="8159065" cy="4629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</a:t>
            </a:r>
            <a:r>
              <a:rPr lang="en-US" dirty="0" smtClean="0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41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Baron &amp; Kenny, (1986)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81330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ediation is tested through three regression models: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Predicting </a:t>
            </a:r>
            <a:r>
              <a:rPr lang="en-US" dirty="0"/>
              <a:t>t</a:t>
            </a:r>
            <a:r>
              <a:rPr lang="en-US" dirty="0" smtClean="0"/>
              <a:t>he outcome from the predictor variable.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mediator </a:t>
            </a:r>
            <a:r>
              <a:rPr lang="en-GB" dirty="0"/>
              <a:t>from the </a:t>
            </a:r>
            <a:r>
              <a:rPr lang="en-GB" dirty="0" smtClean="0"/>
              <a:t>predictor </a:t>
            </a:r>
            <a:r>
              <a:rPr lang="en-GB" dirty="0"/>
              <a:t>variable. </a:t>
            </a:r>
            <a:endParaRPr lang="en-GB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Predicting </a:t>
            </a:r>
            <a:r>
              <a:rPr lang="en-US" dirty="0" smtClean="0"/>
              <a:t>the</a:t>
            </a:r>
            <a:r>
              <a:rPr lang="en-GB" dirty="0" smtClean="0"/>
              <a:t> outcome </a:t>
            </a:r>
            <a:r>
              <a:rPr lang="en-GB" dirty="0"/>
              <a:t>from both </a:t>
            </a:r>
            <a:r>
              <a:rPr lang="en-GB" dirty="0" smtClean="0"/>
              <a:t>the predictor </a:t>
            </a:r>
            <a:r>
              <a:rPr lang="en-GB" dirty="0"/>
              <a:t>variable and the </a:t>
            </a:r>
            <a:r>
              <a:rPr lang="en-GB" dirty="0" smtClean="0"/>
              <a:t>mediator</a:t>
            </a:r>
            <a:r>
              <a:rPr lang="en-GB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7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Baron &amp; Kenny, (1986)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724400"/>
          </a:xfrm>
        </p:spPr>
        <p:txBody>
          <a:bodyPr/>
          <a:lstStyle/>
          <a:p>
            <a:r>
              <a:rPr lang="en-GB" dirty="0"/>
              <a:t>F</a:t>
            </a:r>
            <a:r>
              <a:rPr lang="en-GB" dirty="0" smtClean="0"/>
              <a:t>our conditions </a:t>
            </a:r>
            <a:r>
              <a:rPr lang="en-GB" dirty="0"/>
              <a:t>of mediation: 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</a:t>
            </a:r>
            <a:r>
              <a:rPr lang="en-GB" dirty="0" smtClean="0"/>
              <a:t>must </a:t>
            </a:r>
            <a:r>
              <a:rPr lang="en-GB" dirty="0"/>
              <a:t>significantly predict the </a:t>
            </a:r>
            <a:r>
              <a:rPr lang="en-GB" dirty="0" smtClean="0"/>
              <a:t>mediator.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mediator must significantly predict the outcome </a:t>
            </a:r>
            <a:r>
              <a:rPr lang="en-GB" dirty="0" smtClean="0"/>
              <a:t>variable.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predictor variable must predict the outcome variable less strongly in model 3 than in model 1.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8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Baron &amp; Kenny’s (1986)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dirty="0" smtClean="0"/>
              <a:t>ow </a:t>
            </a:r>
            <a:r>
              <a:rPr lang="en-GB" dirty="0"/>
              <a:t>much of a </a:t>
            </a:r>
            <a:r>
              <a:rPr lang="en-GB" dirty="0" smtClean="0"/>
              <a:t>reduction in </a:t>
            </a:r>
            <a:r>
              <a:rPr lang="en-GB" dirty="0"/>
              <a:t>the relationship between the predictor and </a:t>
            </a:r>
            <a:r>
              <a:rPr lang="en-GB" dirty="0" smtClean="0"/>
              <a:t>outcome </a:t>
            </a:r>
            <a:r>
              <a:rPr lang="en-GB" dirty="0"/>
              <a:t>is necessary to infer mediation?</a:t>
            </a:r>
            <a:r>
              <a:rPr lang="en-GB" dirty="0"/>
              <a:t> </a:t>
            </a:r>
            <a:endParaRPr lang="en-GB" dirty="0" smtClean="0"/>
          </a:p>
          <a:p>
            <a:pPr lvl="1"/>
            <a:r>
              <a:rPr lang="en-GB" dirty="0" smtClean="0"/>
              <a:t>people </a:t>
            </a:r>
            <a:r>
              <a:rPr lang="en-GB" dirty="0"/>
              <a:t>tend to look for a change in </a:t>
            </a:r>
            <a:r>
              <a:rPr lang="en-GB" dirty="0" smtClean="0"/>
              <a:t>significance, which can lead to the </a:t>
            </a:r>
            <a:r>
              <a:rPr lang="en-GB" dirty="0"/>
              <a:t>‘all or nothing’ thinking that </a:t>
            </a:r>
            <a:r>
              <a:rPr lang="en-GB" i="1" dirty="0"/>
              <a:t>p</a:t>
            </a:r>
            <a:r>
              <a:rPr lang="en-GB" dirty="0"/>
              <a:t>-values encourage.</a:t>
            </a:r>
            <a:r>
              <a:rPr lang="en-GB" dirty="0"/>
              <a:t> 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82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combined effect of two variables on another is known conceptually as </a:t>
            </a:r>
            <a:r>
              <a:rPr lang="en-US" b="1" dirty="0" smtClean="0"/>
              <a:t>moderation</a:t>
            </a:r>
            <a:r>
              <a:rPr lang="en-US" dirty="0" smtClean="0"/>
              <a:t>, and in statistical terms as an </a:t>
            </a:r>
            <a:r>
              <a:rPr lang="en-US" b="1" dirty="0" smtClean="0"/>
              <a:t>interaction effect.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3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Sobel</a:t>
            </a:r>
            <a:r>
              <a:rPr lang="en-US" dirty="0" smtClean="0"/>
              <a:t> Test (</a:t>
            </a:r>
            <a:r>
              <a:rPr lang="en-US" dirty="0" err="1" smtClean="0"/>
              <a:t>Sobel</a:t>
            </a:r>
            <a:r>
              <a:rPr lang="en-US" dirty="0" smtClean="0"/>
              <a:t>, 1982)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alternative is to estimate the indirect effect and its </a:t>
            </a:r>
            <a:r>
              <a:rPr lang="en-GB" dirty="0" smtClean="0"/>
              <a:t>significance </a:t>
            </a:r>
            <a:r>
              <a:rPr lang="en-GB" dirty="0"/>
              <a:t>using the </a:t>
            </a:r>
            <a:r>
              <a:rPr lang="en-GB" b="1" dirty="0" err="1"/>
              <a:t>Sobel</a:t>
            </a:r>
            <a:r>
              <a:rPr lang="en-GB" b="1" dirty="0"/>
              <a:t> test </a:t>
            </a:r>
            <a:r>
              <a:rPr lang="en-GB" dirty="0" smtClean="0"/>
              <a:t>(</a:t>
            </a:r>
            <a:r>
              <a:rPr lang="en-GB" dirty="0" err="1" smtClean="0"/>
              <a:t>Sobel</a:t>
            </a:r>
            <a:r>
              <a:rPr lang="en-GB" dirty="0" smtClean="0"/>
              <a:t>. 1982)</a:t>
            </a:r>
            <a:r>
              <a:rPr lang="en-GB" dirty="0"/>
              <a:t>.</a:t>
            </a:r>
            <a:r>
              <a:rPr lang="en-GB" dirty="0"/>
              <a:t> </a:t>
            </a:r>
            <a:endParaRPr lang="en-GB" dirty="0" smtClean="0"/>
          </a:p>
          <a:p>
            <a:r>
              <a:rPr lang="en-GB" dirty="0"/>
              <a:t>If the </a:t>
            </a:r>
            <a:r>
              <a:rPr lang="en-GB" dirty="0" err="1"/>
              <a:t>Sobel</a:t>
            </a:r>
            <a:r>
              <a:rPr lang="en-GB" dirty="0"/>
              <a:t> test is </a:t>
            </a:r>
            <a:r>
              <a:rPr lang="en-GB" dirty="0" smtClean="0"/>
              <a:t>significant, there </a:t>
            </a:r>
            <a:r>
              <a:rPr lang="en-GB" dirty="0"/>
              <a:t>is significant mediation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76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Sizes of Mediation</a:t>
            </a:r>
            <a:endParaRPr lang="en-US" dirty="0"/>
          </a:p>
        </p:txBody>
      </p:sp>
      <p:pic>
        <p:nvPicPr>
          <p:cNvPr id="4" name="Picture 3" descr="Screen Shot 2013-03-14 at 14.47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111500"/>
            <a:ext cx="5854700" cy="939800"/>
          </a:xfrm>
          <a:prstGeom prst="rect">
            <a:avLst/>
          </a:prstGeom>
        </p:spPr>
      </p:pic>
      <p:pic>
        <p:nvPicPr>
          <p:cNvPr id="5" name="Picture 4" descr="Screen Shot 2013-03-14 at 14.4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737100"/>
            <a:ext cx="5816600" cy="812800"/>
          </a:xfrm>
          <a:prstGeom prst="rect">
            <a:avLst/>
          </a:prstGeom>
        </p:spPr>
      </p:pic>
      <p:pic>
        <p:nvPicPr>
          <p:cNvPr id="9" name="Picture 8" descr="Screen Shot 2013-03-14 at 14.48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24050"/>
            <a:ext cx="2616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 of </a:t>
            </a:r>
            <a:r>
              <a:rPr lang="en-US" dirty="0" smtClean="0"/>
              <a:t>Mediation II</a:t>
            </a:r>
            <a:endParaRPr lang="en-US" dirty="0"/>
          </a:p>
        </p:txBody>
      </p:sp>
      <p:pic>
        <p:nvPicPr>
          <p:cNvPr id="3" name="Picture 2" descr="Screen Shot 2013-03-14 at 14.50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1676400"/>
            <a:ext cx="1671638" cy="990600"/>
          </a:xfrm>
          <a:prstGeom prst="rect">
            <a:avLst/>
          </a:prstGeom>
        </p:spPr>
      </p:pic>
      <p:pic>
        <p:nvPicPr>
          <p:cNvPr id="4" name="Picture 3" descr="Screen Shot 2013-03-14 at 14.5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49" y="3213100"/>
            <a:ext cx="1793875" cy="1016000"/>
          </a:xfrm>
          <a:prstGeom prst="rect">
            <a:avLst/>
          </a:prstGeom>
        </p:spPr>
      </p:pic>
      <p:pic>
        <p:nvPicPr>
          <p:cNvPr id="5" name="Picture 4" descr="Screen Shot 2013-03-14 at 14.50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4927600"/>
            <a:ext cx="4347482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</a:t>
            </a:r>
            <a:r>
              <a:rPr lang="en-US" dirty="0"/>
              <a:t>Sizes of Mediation </a:t>
            </a:r>
            <a:r>
              <a:rPr lang="en-US" dirty="0" smtClean="0"/>
              <a:t>III</a:t>
            </a:r>
            <a:br>
              <a:rPr lang="en-US" dirty="0" smtClean="0"/>
            </a:br>
            <a:r>
              <a:rPr lang="en-US" dirty="0" smtClean="0"/>
              <a:t>Kappa-</a:t>
            </a:r>
            <a:r>
              <a:rPr lang="en-US" dirty="0"/>
              <a:t>s</a:t>
            </a:r>
            <a:r>
              <a:rPr lang="en-US" dirty="0" smtClean="0"/>
              <a:t>quared (</a:t>
            </a:r>
            <a:r>
              <a:rPr lang="en-US" i="1" dirty="0" smtClean="0"/>
              <a:t>k</a:t>
            </a:r>
            <a:r>
              <a:rPr lang="en-US" i="1" baseline="30000" dirty="0" smtClean="0"/>
              <a:t>2</a:t>
            </a:r>
            <a:r>
              <a:rPr lang="en-US" dirty="0" smtClean="0"/>
              <a:t>) (Preacher &amp; Kelley, 2011)</a:t>
            </a:r>
            <a:endParaRPr lang="en-US" dirty="0"/>
          </a:p>
        </p:txBody>
      </p:sp>
      <p:pic>
        <p:nvPicPr>
          <p:cNvPr id="5" name="Picture 4" descr="Screen Shot 2013-03-14 at 14.5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49" y="2844800"/>
            <a:ext cx="26701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a Mediation Model</a:t>
            </a:r>
            <a:endParaRPr lang="en-US" dirty="0"/>
          </a:p>
        </p:txBody>
      </p:sp>
      <p:pic>
        <p:nvPicPr>
          <p:cNvPr id="6" name="Picture 5" descr="Diagram of mediation model from Lambert et al. (201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1" y="2184400"/>
            <a:ext cx="8283739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Analysis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524000"/>
            <a:ext cx="689609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from Mediation Analysis</a:t>
            </a:r>
            <a:endParaRPr lang="en-US" dirty="0"/>
          </a:p>
        </p:txBody>
      </p:sp>
      <p:pic>
        <p:nvPicPr>
          <p:cNvPr id="3" name="Picture 2" descr="Screen Shot 2013-03-14 at 14.55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875508"/>
            <a:ext cx="8128000" cy="43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4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Mediation </a:t>
            </a:r>
            <a:r>
              <a:rPr lang="en-US" dirty="0" smtClean="0"/>
              <a:t>Analysis II</a:t>
            </a:r>
            <a:endParaRPr lang="en-US" dirty="0"/>
          </a:p>
        </p:txBody>
      </p:sp>
      <p:pic>
        <p:nvPicPr>
          <p:cNvPr id="3" name="Picture 2" descr="Screen Shot 2013-03-14 at 14.5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2" y="2184400"/>
            <a:ext cx="8383768" cy="329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7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Mediation </a:t>
            </a:r>
            <a:r>
              <a:rPr lang="en-US" dirty="0" smtClean="0"/>
              <a:t>Analysis III</a:t>
            </a:r>
            <a:endParaRPr lang="en-US" dirty="0"/>
          </a:p>
        </p:txBody>
      </p:sp>
      <p:pic>
        <p:nvPicPr>
          <p:cNvPr id="3" name="Picture 2" descr="Screen Shot 2013-03-14 at 14.5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48686"/>
            <a:ext cx="8229600" cy="302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4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Mediation </a:t>
            </a:r>
            <a:r>
              <a:rPr lang="en-US" dirty="0" smtClean="0"/>
              <a:t>Analysis IIII</a:t>
            </a:r>
            <a:endParaRPr lang="en-US" dirty="0"/>
          </a:p>
        </p:txBody>
      </p:sp>
      <p:pic>
        <p:nvPicPr>
          <p:cNvPr id="3" name="Picture 2" descr="Screen Shot 2013-03-14 at 14.57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57" y="841463"/>
            <a:ext cx="5846943" cy="60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2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762500"/>
          </a:xfrm>
        </p:spPr>
        <p:txBody>
          <a:bodyPr/>
          <a:lstStyle/>
          <a:p>
            <a:r>
              <a:rPr lang="en-US" dirty="0" smtClean="0"/>
              <a:t>Do violent video games make people antisocial? </a:t>
            </a:r>
          </a:p>
          <a:p>
            <a:r>
              <a:rPr lang="en-US" dirty="0" smtClean="0"/>
              <a:t>Participants</a:t>
            </a:r>
          </a:p>
          <a:p>
            <a:pPr lvl="1"/>
            <a:r>
              <a:rPr lang="en-US" dirty="0" smtClean="0"/>
              <a:t>442 youths</a:t>
            </a:r>
          </a:p>
          <a:p>
            <a:r>
              <a:rPr lang="en-US" dirty="0" smtClean="0"/>
              <a:t>Outcome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ggression,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allous unemotional traits (</a:t>
            </a:r>
            <a:r>
              <a:rPr lang="en-US" dirty="0" err="1" smtClean="0"/>
              <a:t>CaUnTs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Number of hours spent playing video games per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26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Output </a:t>
            </a:r>
            <a:r>
              <a:rPr lang="en-US" dirty="0"/>
              <a:t>from Mediation </a:t>
            </a:r>
            <a:r>
              <a:rPr lang="en-US" dirty="0" smtClean="0"/>
              <a:t>Analysis – Results of </a:t>
            </a:r>
            <a:r>
              <a:rPr lang="en-US" dirty="0" err="1" smtClean="0"/>
              <a:t>Sobel</a:t>
            </a:r>
            <a:r>
              <a:rPr lang="en-US" dirty="0" smtClean="0"/>
              <a:t> test</a:t>
            </a:r>
            <a:endParaRPr lang="en-US" dirty="0"/>
          </a:p>
        </p:txBody>
      </p:sp>
      <p:pic>
        <p:nvPicPr>
          <p:cNvPr id="3" name="Picture 2" descr="Screen Shot 2013-03-14 at 14.5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654300"/>
            <a:ext cx="5715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4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Mediation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</a:t>
            </a:r>
            <a:r>
              <a:rPr lang="en-GB" dirty="0"/>
              <a:t>was a significant indirect effect of pornography consumption on infidelity though relationship commitment, </a:t>
            </a:r>
            <a:r>
              <a:rPr lang="en-GB" i="1" dirty="0"/>
              <a:t>b</a:t>
            </a:r>
            <a:r>
              <a:rPr lang="en-GB" dirty="0"/>
              <a:t> = 0.127, </a:t>
            </a:r>
            <a:r>
              <a:rPr lang="en-GB" dirty="0" err="1"/>
              <a:t>BCa</a:t>
            </a:r>
            <a:r>
              <a:rPr lang="en-GB" dirty="0"/>
              <a:t> CI [0.023, 0.335]. This </a:t>
            </a:r>
            <a:r>
              <a:rPr lang="en-GB" dirty="0" smtClean="0"/>
              <a:t>represents </a:t>
            </a:r>
            <a:r>
              <a:rPr lang="en-GB" dirty="0"/>
              <a:t>a relatively small effect, </a:t>
            </a:r>
            <a:r>
              <a:rPr lang="en-GB" i="1" dirty="0" smtClean="0"/>
              <a:t>κ</a:t>
            </a:r>
            <a:r>
              <a:rPr lang="en-GB" i="1" baseline="30000" dirty="0" smtClean="0"/>
              <a:t>2</a:t>
            </a:r>
            <a:r>
              <a:rPr lang="en-GB" dirty="0" smtClean="0"/>
              <a:t> </a:t>
            </a:r>
            <a:r>
              <a:rPr lang="en-GB" dirty="0"/>
              <a:t>= .041, 95% </a:t>
            </a:r>
            <a:r>
              <a:rPr lang="en-GB" dirty="0" err="1"/>
              <a:t>BCa</a:t>
            </a:r>
            <a:r>
              <a:rPr lang="en-GB" dirty="0"/>
              <a:t> CI [.008, .104</a:t>
            </a:r>
            <a:r>
              <a:rPr lang="en-GB" dirty="0" smtClean="0"/>
              <a:t>].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1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Mediation Analysis</a:t>
            </a:r>
          </a:p>
        </p:txBody>
      </p:sp>
      <p:pic>
        <p:nvPicPr>
          <p:cNvPr id="4" name="Picture 3" descr="Screen Shot 2013-03-14 at 15.0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133901"/>
            <a:ext cx="7912100" cy="28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9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Predictors in </a:t>
            </a:r>
            <a:r>
              <a:rPr lang="en-US" dirty="0"/>
              <a:t>R</a:t>
            </a:r>
            <a:r>
              <a:rPr lang="en-US" dirty="0" smtClean="0"/>
              <a:t>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you will have categorical predictors that have more than two categories. </a:t>
            </a:r>
          </a:p>
          <a:p>
            <a:r>
              <a:rPr lang="en-GB" dirty="0"/>
              <a:t>T</a:t>
            </a:r>
            <a:r>
              <a:rPr lang="en-GB" dirty="0" smtClean="0"/>
              <a:t>hese </a:t>
            </a:r>
            <a:r>
              <a:rPr lang="en-GB" dirty="0"/>
              <a:t>groups cannot be distinguished using a single variable coded with zeros and ones. Therefore, we use what’s called </a:t>
            </a:r>
            <a:r>
              <a:rPr lang="en-GB" b="1" dirty="0"/>
              <a:t>dummy </a:t>
            </a:r>
            <a:r>
              <a:rPr lang="en-GB" b="1" dirty="0" smtClean="0"/>
              <a:t>variables</a:t>
            </a:r>
            <a:r>
              <a:rPr lang="en-GB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21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coding for the Glastonbury Festival data</a:t>
            </a:r>
            <a:endParaRPr lang="en-US" dirty="0"/>
          </a:p>
        </p:txBody>
      </p:sp>
      <p:pic>
        <p:nvPicPr>
          <p:cNvPr id="6" name="Picture 5" descr="Screen Shot 2013-03-14 at 16.57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189016"/>
            <a:ext cx="8331200" cy="221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73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3-14 at 17.03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75" y="1346200"/>
            <a:ext cx="8236097" cy="35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3-14 at 17.0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2" y="952499"/>
            <a:ext cx="8327408" cy="41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6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Output for </a:t>
            </a:r>
            <a:r>
              <a:rPr lang="en-US" dirty="0"/>
              <a:t>D</a:t>
            </a:r>
            <a:r>
              <a:rPr lang="en-US" dirty="0" smtClean="0"/>
              <a:t>ummy Variables</a:t>
            </a:r>
            <a:endParaRPr lang="en-US" dirty="0"/>
          </a:p>
        </p:txBody>
      </p:sp>
      <p:pic>
        <p:nvPicPr>
          <p:cNvPr id="3" name="Picture 2" descr="Screen Shot 2013-03-14 at 17.0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000166"/>
            <a:ext cx="8255000" cy="33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50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SPSS Output for </a:t>
            </a:r>
            <a:r>
              <a:rPr lang="en-US" dirty="0"/>
              <a:t>D</a:t>
            </a:r>
            <a:r>
              <a:rPr lang="en-US" dirty="0" smtClean="0"/>
              <a:t>ummy Variables II</a:t>
            </a:r>
            <a:endParaRPr lang="en-US" dirty="0"/>
          </a:p>
        </p:txBody>
      </p:sp>
      <p:pic>
        <p:nvPicPr>
          <p:cNvPr id="4" name="Picture 3" descr="Screen Shot 2013-03-14 at 17.05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460500"/>
            <a:ext cx="6263201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5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Reporting Results</a:t>
            </a:r>
            <a:endParaRPr lang="en-US"/>
          </a:p>
        </p:txBody>
      </p:sp>
      <p:pic>
        <p:nvPicPr>
          <p:cNvPr id="3" name="Picture 2" descr="Screen Shot 2013-03-14 at 17.1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40" y="1943100"/>
            <a:ext cx="8189160" cy="41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3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moderation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800" dirty="0" smtClean="0"/>
              <a:t>If callous-unemotional traits were a moderator then we’re saying that the strength or direction of the relationship between game playing and aggression is affected by callous-unemotional traits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73" y="1549400"/>
            <a:ext cx="8075796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7" y="139700"/>
            <a:ext cx="8066451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4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2" y="1866901"/>
            <a:ext cx="8100958" cy="39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Statistical Moderation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0" y="1676400"/>
            <a:ext cx="8217640" cy="2478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508500"/>
            <a:ext cx="7965402" cy="12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5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701" y="1600200"/>
            <a:ext cx="7531100" cy="4749800"/>
          </a:xfrm>
        </p:spPr>
        <p:txBody>
          <a:bodyPr/>
          <a:lstStyle/>
          <a:p>
            <a:r>
              <a:rPr lang="en-US" dirty="0" smtClean="0"/>
              <a:t>The interaction term makes the </a:t>
            </a:r>
            <a:r>
              <a:rPr lang="en-US" i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 for the main predictors </a:t>
            </a:r>
            <a:r>
              <a:rPr lang="en-US" dirty="0" err="1" smtClean="0"/>
              <a:t>uninterpretable</a:t>
            </a:r>
            <a:r>
              <a:rPr lang="en-US" dirty="0" smtClean="0"/>
              <a:t> in many situations.</a:t>
            </a:r>
          </a:p>
          <a:p>
            <a:r>
              <a:rPr lang="en-US" dirty="0" smtClean="0"/>
              <a:t>For this reason, it is common to transform the predictors using grand mean </a:t>
            </a:r>
            <a:r>
              <a:rPr lang="en-US" dirty="0" err="1" smtClean="0"/>
              <a:t>centring</a:t>
            </a:r>
            <a:r>
              <a:rPr lang="en-US" dirty="0" smtClean="0"/>
              <a:t>.</a:t>
            </a:r>
          </a:p>
          <a:p>
            <a:r>
              <a:rPr lang="en-US" dirty="0"/>
              <a:t>Centring refers to the process of transforming a variable into deviations around a fixed point.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1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from moderation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1" y="1420940"/>
            <a:ext cx="6527800" cy="49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1959"/>
      </p:ext>
    </p:extLst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3821</TotalTime>
  <Words>553</Words>
  <Application>Microsoft Macintosh PowerPoint</Application>
  <PresentationFormat>On-screen Show (4:3)</PresentationFormat>
  <Paragraphs>68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DiscStat Lecture</vt:lpstr>
      <vt:lpstr>Moderation and Mediation</vt:lpstr>
      <vt:lpstr>Moderation</vt:lpstr>
      <vt:lpstr>Example</vt:lpstr>
      <vt:lpstr>Conceptual moderation model</vt:lpstr>
      <vt:lpstr>PowerPoint Presentation</vt:lpstr>
      <vt:lpstr>PowerPoint Presentation</vt:lpstr>
      <vt:lpstr>The Statistical Moderation Model</vt:lpstr>
      <vt:lpstr>Centering variables</vt:lpstr>
      <vt:lpstr>Output from moderation analysis</vt:lpstr>
      <vt:lpstr>Output from moderation analysis II</vt:lpstr>
      <vt:lpstr>Output from moderation analysis III</vt:lpstr>
      <vt:lpstr>Following up Moderation with Simple Slopes analysis</vt:lpstr>
      <vt:lpstr>PowerPoint Presentation</vt:lpstr>
      <vt:lpstr>Reporting moderation analysis</vt:lpstr>
      <vt:lpstr>Mediation</vt:lpstr>
      <vt:lpstr>The Statistical Model</vt:lpstr>
      <vt:lpstr>Baron &amp; Kenny, (1986)</vt:lpstr>
      <vt:lpstr>Baron &amp; Kenny, (1986) </vt:lpstr>
      <vt:lpstr>Limitations of Baron &amp; Kenny’s (1986) Approach</vt:lpstr>
      <vt:lpstr>Sobel Test (Sobel, 1982)</vt:lpstr>
      <vt:lpstr>Effect Sizes of Mediation</vt:lpstr>
      <vt:lpstr>Effect Sizes of Mediation II</vt:lpstr>
      <vt:lpstr> Effect Sizes of Mediation III Kappa-squared (k2) (Preacher &amp; Kelley, 2011)</vt:lpstr>
      <vt:lpstr>Example of a Mediation Model</vt:lpstr>
      <vt:lpstr>Running the Analysis</vt:lpstr>
      <vt:lpstr>Output from Mediation Analysis</vt:lpstr>
      <vt:lpstr>Output from Mediation Analysis II</vt:lpstr>
      <vt:lpstr>Output from Mediation Analysis III</vt:lpstr>
      <vt:lpstr>Output from Mediation Analysis IIII</vt:lpstr>
      <vt:lpstr> Output from Mediation Analysis – Results of Sobel test</vt:lpstr>
      <vt:lpstr>Reporting Mediation Analysis</vt:lpstr>
      <vt:lpstr>Reporting Mediation Analysis</vt:lpstr>
      <vt:lpstr>Categorical Predictors in Regression</vt:lpstr>
      <vt:lpstr>Dummy coding for the Glastonbury Festival data</vt:lpstr>
      <vt:lpstr>PowerPoint Presentation</vt:lpstr>
      <vt:lpstr>PowerPoint Presentation</vt:lpstr>
      <vt:lpstr>SPSS Output for Dummy Variables</vt:lpstr>
      <vt:lpstr>SPSS Output for Dummy Variables II</vt:lpstr>
      <vt:lpstr>Reporting Results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130</cp:revision>
  <dcterms:created xsi:type="dcterms:W3CDTF">2010-10-05T07:56:41Z</dcterms:created>
  <dcterms:modified xsi:type="dcterms:W3CDTF">2013-03-14T17:19:43Z</dcterms:modified>
</cp:coreProperties>
</file>